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39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597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1781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551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7958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650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476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82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443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454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22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538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986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624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05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132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352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Fraværsprosedyrer Bardufoss ungdomsskole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nb-NO" dirty="0" smtClean="0"/>
              <a:t>Bekymringsfullt fravær:</a:t>
            </a:r>
          </a:p>
          <a:p>
            <a:pPr lvl="0"/>
            <a:r>
              <a:rPr lang="nb-NO" dirty="0" smtClean="0"/>
              <a:t>Mer </a:t>
            </a:r>
            <a:r>
              <a:rPr lang="nb-NO" dirty="0"/>
              <a:t>enn 3 enkeltdager pr. </a:t>
            </a:r>
            <a:r>
              <a:rPr lang="nb-NO" dirty="0" smtClean="0"/>
              <a:t>måned (12%). </a:t>
            </a:r>
            <a:endParaRPr lang="nb-NO" dirty="0"/>
          </a:p>
          <a:p>
            <a:pPr lvl="0"/>
            <a:r>
              <a:rPr lang="nb-NO" dirty="0"/>
              <a:t>Økende fravær utover 3 dager.</a:t>
            </a:r>
          </a:p>
          <a:p>
            <a:pPr lvl="0"/>
            <a:r>
              <a:rPr lang="nb-NO" dirty="0"/>
              <a:t>Høyt sykefravær.</a:t>
            </a:r>
          </a:p>
          <a:p>
            <a:pPr lvl="0"/>
            <a:r>
              <a:rPr lang="nb-NO" dirty="0"/>
              <a:t>Systematisk fravær – mønster</a:t>
            </a:r>
          </a:p>
          <a:p>
            <a:pPr lvl="0"/>
            <a:r>
              <a:rPr lang="nb-NO" dirty="0"/>
              <a:t>Timefravær: sporadisk og systematisk </a:t>
            </a:r>
            <a:endParaRPr lang="nb-NO" dirty="0" smtClean="0"/>
          </a:p>
          <a:p>
            <a:pPr lvl="0"/>
            <a:endParaRPr lang="nb-NO" dirty="0"/>
          </a:p>
          <a:p>
            <a:pPr marL="0" lvl="0" indent="0">
              <a:buNone/>
            </a:pPr>
            <a:r>
              <a:rPr lang="nb-NO" dirty="0" smtClean="0"/>
              <a:t>…ofte starter det opp med </a:t>
            </a:r>
            <a:r>
              <a:rPr lang="nb-NO" dirty="0" err="1" smtClean="0"/>
              <a:t>glemming</a:t>
            </a:r>
            <a:r>
              <a:rPr lang="nb-NO" dirty="0" smtClean="0"/>
              <a:t> av </a:t>
            </a:r>
            <a:r>
              <a:rPr lang="nb-NO" dirty="0" err="1" smtClean="0"/>
              <a:t>gymtøy</a:t>
            </a:r>
            <a:r>
              <a:rPr lang="nb-NO" dirty="0" smtClean="0"/>
              <a:t>…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61556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GRENSER FOR BEKYMRINGSFULLT FRAVÆR OG TILTAK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nb-NO" dirty="0" smtClean="0"/>
              <a:t>Mer </a:t>
            </a:r>
            <a:r>
              <a:rPr lang="nb-NO" dirty="0"/>
              <a:t>enn 3 enkeltdager pr. måned. Årsaken til fraværet undersøkes</a:t>
            </a:r>
          </a:p>
          <a:p>
            <a:pPr lvl="0"/>
            <a:r>
              <a:rPr lang="nb-NO" dirty="0"/>
              <a:t>Dersom mer enn 4 ganger fravær i en månedsperiode, meldes det til rektor. </a:t>
            </a:r>
          </a:p>
          <a:p>
            <a:r>
              <a:rPr lang="nb-NO" dirty="0"/>
              <a:t>For fravær ut over dette, innkalles foresatte til møte.  </a:t>
            </a:r>
            <a:r>
              <a:rPr lang="nb-NO" dirty="0" smtClean="0"/>
              <a:t>Eleven bør være med </a:t>
            </a:r>
            <a:r>
              <a:rPr lang="nb-NO" dirty="0"/>
              <a:t>(individuell vurdering).</a:t>
            </a:r>
          </a:p>
          <a:p>
            <a:pPr lvl="0"/>
            <a:r>
              <a:rPr lang="nb-NO" dirty="0"/>
              <a:t>Høyt sykefravær (over 20 %). Foresatte bes fremlegge legeattest</a:t>
            </a:r>
          </a:p>
          <a:p>
            <a:pPr lvl="0"/>
            <a:r>
              <a:rPr lang="nb-NO" dirty="0" smtClean="0"/>
              <a:t>Ugyldig </a:t>
            </a:r>
            <a:r>
              <a:rPr lang="nb-NO" dirty="0"/>
              <a:t>fravær fra enkelttimer. Foresatte </a:t>
            </a:r>
            <a:r>
              <a:rPr lang="nb-NO" dirty="0" smtClean="0"/>
              <a:t>informeres samme dag. </a:t>
            </a:r>
            <a:r>
              <a:rPr lang="nb-NO" dirty="0"/>
              <a:t>Ved gjentatt ugyldig fravær innkaller skolen til møte med elev og foresatte</a:t>
            </a:r>
          </a:p>
          <a:p>
            <a:pPr lvl="0"/>
            <a:r>
              <a:rPr lang="nb-NO" dirty="0"/>
              <a:t>Ved bekymringsfullt fravær skal kontaktlærer gjennomføre kartlegging av </a:t>
            </a:r>
            <a:r>
              <a:rPr lang="nb-NO" dirty="0" smtClean="0"/>
              <a:t>eleven og fraværsmønsteret.  Dette skal </a:t>
            </a:r>
            <a:r>
              <a:rPr lang="nb-NO" dirty="0"/>
              <a:t>være gjennomført før et møte med foresatte.</a:t>
            </a:r>
          </a:p>
          <a:p>
            <a:pPr lvl="0"/>
            <a:r>
              <a:rPr lang="nb-NO" dirty="0"/>
              <a:t>Under møte vedrørende bekymringsfullt fravær mellom skole, elev og foresatte, skrives en </a:t>
            </a:r>
            <a:r>
              <a:rPr lang="nb-NO" dirty="0" smtClean="0"/>
              <a:t>samarbeidsavtale. </a:t>
            </a:r>
            <a:r>
              <a:rPr lang="nb-NO" dirty="0"/>
              <a:t>Samarbeidsavtalen skal evalueres og oppdateres ved oppfølgingsmøter.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58968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Foresattes rolle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Foresatte skal </a:t>
            </a:r>
            <a:r>
              <a:rPr lang="nb-NO" dirty="0" smtClean="0"/>
              <a:t>kontakte skolen ved alle typer fravær 1. fraværsdag via transponder/</a:t>
            </a:r>
            <a:r>
              <a:rPr lang="nb-NO" dirty="0" err="1" smtClean="0"/>
              <a:t>sms</a:t>
            </a:r>
            <a:r>
              <a:rPr lang="nb-NO" dirty="0" smtClean="0"/>
              <a:t>/telefon/mail</a:t>
            </a:r>
            <a:endParaRPr lang="nb-NO" dirty="0"/>
          </a:p>
          <a:p>
            <a:pPr lvl="0"/>
            <a:r>
              <a:rPr lang="nb-NO" dirty="0"/>
              <a:t>Dersom foresatte ikke tar </a:t>
            </a:r>
            <a:r>
              <a:rPr lang="nb-NO" dirty="0" smtClean="0"/>
              <a:t>kontakt, </a:t>
            </a:r>
            <a:r>
              <a:rPr lang="nb-NO" dirty="0"/>
              <a:t>skal kontaktlærer ringe samme dag for å avklare om det er gyldig fravær. Ved bekymring informeres ledelsen.</a:t>
            </a:r>
          </a:p>
          <a:p>
            <a:pPr lvl="0"/>
            <a:r>
              <a:rPr lang="nb-NO" dirty="0"/>
              <a:t>Hjemmet kontaktes umiddelbart ved ugyldig fravær, dvs. fravær uten melding eller på ugyldig grunnlag. Rektor informeres.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15937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Aktuelle </a:t>
            </a:r>
            <a:r>
              <a:rPr lang="nb-NO" b="1" dirty="0" smtClean="0"/>
              <a:t>samhandlingspartnere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nb-NO" dirty="0"/>
          </a:p>
          <a:p>
            <a:pPr lvl="0"/>
            <a:r>
              <a:rPr lang="nb-NO" dirty="0"/>
              <a:t>Foreldre/ foresatte </a:t>
            </a:r>
          </a:p>
          <a:p>
            <a:pPr lvl="0"/>
            <a:r>
              <a:rPr lang="nb-NO" dirty="0"/>
              <a:t>Kontaktlærer </a:t>
            </a:r>
          </a:p>
          <a:p>
            <a:pPr lvl="0"/>
            <a:r>
              <a:rPr lang="nb-NO" dirty="0"/>
              <a:t>Rektor </a:t>
            </a:r>
          </a:p>
          <a:p>
            <a:pPr lvl="0"/>
            <a:r>
              <a:rPr lang="nb-NO" dirty="0"/>
              <a:t>Miljøterapeut/LOS</a:t>
            </a:r>
          </a:p>
          <a:p>
            <a:pPr lvl="0"/>
            <a:r>
              <a:rPr lang="nb-NO" dirty="0"/>
              <a:t>Skolehelsesøster</a:t>
            </a:r>
          </a:p>
          <a:p>
            <a:pPr lvl="0"/>
            <a:r>
              <a:rPr lang="nb-NO" dirty="0"/>
              <a:t>Pedagogisk Psykologisk tjeneste </a:t>
            </a:r>
          </a:p>
          <a:p>
            <a:pPr lvl="0"/>
            <a:r>
              <a:rPr lang="nb-NO" dirty="0"/>
              <a:t>Barnevernstjenesten </a:t>
            </a:r>
          </a:p>
          <a:p>
            <a:pPr lvl="0"/>
            <a:r>
              <a:rPr lang="nb-NO" dirty="0"/>
              <a:t>Ressursteam</a:t>
            </a:r>
          </a:p>
          <a:p>
            <a:pPr lvl="0"/>
            <a:r>
              <a:rPr lang="nb-NO" dirty="0"/>
              <a:t>Fastlege, BUP, </a:t>
            </a:r>
            <a:r>
              <a:rPr lang="nb-NO" dirty="0" err="1"/>
              <a:t>habilitering</a:t>
            </a:r>
            <a:r>
              <a:rPr lang="nb-NO" dirty="0"/>
              <a:t>. </a:t>
            </a:r>
          </a:p>
          <a:p>
            <a:r>
              <a:rPr lang="nb-NO" dirty="0"/>
              <a:t> </a:t>
            </a:r>
            <a:r>
              <a:rPr lang="nb-NO" dirty="0" smtClean="0"/>
              <a:t>Tverrfaglig møte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55221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2121364"/>
          </a:xfrm>
        </p:spPr>
        <p:txBody>
          <a:bodyPr>
            <a:normAutofit/>
          </a:bodyPr>
          <a:lstStyle/>
          <a:p>
            <a:r>
              <a:rPr lang="nb-NO" dirty="0" smtClean="0"/>
              <a:t>Punkt 1 for å lykkes faglig og sosialt i skolen, er å være til stede.</a:t>
            </a:r>
            <a:br>
              <a:rPr lang="nb-NO" dirty="0" smtClean="0"/>
            </a:b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657222"/>
      </p:ext>
    </p:extLst>
  </p:cSld>
  <p:clrMapOvr>
    <a:masterClrMapping/>
  </p:clrMapOvr>
</p:sld>
</file>

<file path=ppt/theme/theme1.xml><?xml version="1.0" encoding="utf-8"?>
<a:theme xmlns:a="http://schemas.openxmlformats.org/drawingml/2006/main" name="Tryllestav">
  <a:themeElements>
    <a:clrScheme name="Tryllestav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Tryllestav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yllestav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</TotalTime>
  <Words>271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Tryllestav</vt:lpstr>
      <vt:lpstr>Fraværsprosedyrer Bardufoss ungdomsskole</vt:lpstr>
      <vt:lpstr>GRENSER FOR BEKYMRINGSFULLT FRAVÆR OG TILTAK</vt:lpstr>
      <vt:lpstr>Foresattes rolle</vt:lpstr>
      <vt:lpstr>Aktuelle samhandlingspartnere</vt:lpstr>
      <vt:lpstr>Punkt 1 for å lykkes faglig og sosialt i skolen, er å være til stede. </vt:lpstr>
    </vt:vector>
  </TitlesOfParts>
  <Company>Malselv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Fraværsprosedyrer Bardufoss ungdomsskole</dc:title>
  <dc:creator>Solveig Aarbogh</dc:creator>
  <cp:lastModifiedBy>Solveig Aarbogh</cp:lastModifiedBy>
  <cp:revision>6</cp:revision>
  <dcterms:created xsi:type="dcterms:W3CDTF">2017-08-22T10:52:53Z</dcterms:created>
  <dcterms:modified xsi:type="dcterms:W3CDTF">2018-08-29T12:10:10Z</dcterms:modified>
</cp:coreProperties>
</file>